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1" r:id="rId8"/>
    <p:sldId id="282" r:id="rId9"/>
    <p:sldId id="283" r:id="rId10"/>
    <p:sldId id="262" r:id="rId11"/>
    <p:sldId id="264" r:id="rId12"/>
    <p:sldId id="265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  <p:sldId id="300" r:id="rId23"/>
    <p:sldId id="277" r:id="rId24"/>
    <p:sldId id="279" r:id="rId25"/>
    <p:sldId id="284" r:id="rId26"/>
    <p:sldId id="285" r:id="rId27"/>
    <p:sldId id="286" r:id="rId28"/>
    <p:sldId id="287" r:id="rId29"/>
    <p:sldId id="288" r:id="rId30"/>
    <p:sldId id="289" r:id="rId31"/>
    <p:sldId id="29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80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/>
    <p:restoredTop sz="94679"/>
  </p:normalViewPr>
  <p:slideViewPr>
    <p:cSldViewPr>
      <p:cViewPr varScale="1">
        <p:scale>
          <a:sx n="52" d="100"/>
          <a:sy n="52" d="100"/>
        </p:scale>
        <p:origin x="1219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ds47.edu.korolev.ru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ds47.edu.korolev.ru/sveden/common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ds47.edu.korolev.ru/sveden/struktura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ds47.edu.korolev.ru/sveden/documen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ds47.edu.korolev.ru/sveden/plat_obr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ds47.edu.korolev.ru/sveden/education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ds47.edu.korolev.ru/sveden/edustandarts/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s://ds47.edu.korolev.ru/sveden/employees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ds47.edu.korolev.ru/sveden/objects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s://ds47.edu.korolev.ru/sveden/fhd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ds47.edu.korolev.ru/sveden/vakant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hyperlink" Target="https://ds47.edu.korolev.ru/prof/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s://ds47.edu.korolev.ru/sveden/education/besplat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jpeg"/><Relationship Id="rId5" Type="http://schemas.openxmlformats.org/officeDocument/2006/relationships/image" Target="../media/image19.jpeg"/><Relationship Id="rId4" Type="http://schemas.openxmlformats.org/officeDocument/2006/relationships/image" Target="../media/image5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105.jpeg"/><Relationship Id="rId7" Type="http://schemas.openxmlformats.org/officeDocument/2006/relationships/image" Target="../media/image109.jpeg"/><Relationship Id="rId2" Type="http://schemas.openxmlformats.org/officeDocument/2006/relationships/hyperlink" Target="https://ds47.edu.korolev.ru/novosti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Relationship Id="rId9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2564904"/>
            <a:ext cx="6768752" cy="237626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Monotype Corsiva" panose="03010101010201010101" pitchFamily="66" charset="0"/>
              </a:rPr>
              <a:t>Муниципальное бюджетное дошкольное образовательное учреждение городского округа Королев Московской области «Детский сад комбинированного вида № 47 «РЯБИНКА»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88640"/>
            <a:ext cx="7560840" cy="1656184"/>
          </a:xfrm>
        </p:spPr>
        <p:txBody>
          <a:bodyPr/>
          <a:lstStyle/>
          <a:p>
            <a:pPr marL="182880" indent="0" algn="ctr">
              <a:buNone/>
            </a:pP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Критерии независимой оценки качества условий осуществления образовательной деятельности в </a:t>
            </a: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ru-RU" altLang="ru-RU" sz="2800" dirty="0">
                <a:latin typeface="Times New Roman" pitchFamily="18" charset="0"/>
                <a:cs typeface="Times New Roman" pitchFamily="18" charset="0"/>
              </a:rPr>
              <a:t>году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2597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87624" y="404664"/>
            <a:ext cx="6480720" cy="1008112"/>
          </a:xfrm>
        </p:spPr>
        <p:txBody>
          <a:bodyPr/>
          <a:lstStyle/>
          <a:p>
            <a:pPr marL="182880" indent="0" algn="ctr" eaLnBrk="1" hangingPunct="1">
              <a:buNone/>
            </a:pPr>
            <a:r>
              <a:rPr lang="ru-RU" altLang="ru-RU" sz="2400" b="1" dirty="0">
                <a:solidFill>
                  <a:srgbClr val="334116"/>
                </a:solidFill>
                <a:latin typeface="Times New Roman" pitchFamily="18" charset="0"/>
                <a:cs typeface="Times New Roman" pitchFamily="18" charset="0"/>
              </a:rPr>
              <a:t>Открытость и доступность информации об образовательной организации</a:t>
            </a:r>
          </a:p>
        </p:txBody>
      </p:sp>
      <p:sp>
        <p:nvSpPr>
          <p:cNvPr id="5" name="Заголовок 3"/>
          <p:cNvSpPr>
            <a:spLocks noGrp="1"/>
          </p:cNvSpPr>
          <p:nvPr>
            <p:ph type="subTitle" idx="1"/>
          </p:nvPr>
        </p:nvSpPr>
        <p:spPr>
          <a:xfrm>
            <a:off x="1043608" y="1484784"/>
            <a:ext cx="7344816" cy="1296144"/>
          </a:xfrm>
        </p:spPr>
        <p:txBody>
          <a:bodyPr>
            <a:normAutofit lnSpcReduction="10000"/>
          </a:bodyPr>
          <a:lstStyle/>
          <a:p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Соответствие информации о деятельности образовательной организации, размещенной на информационных стендах, её содержанию  и порядку, установленных нормативными правовыми актами.</a:t>
            </a:r>
          </a:p>
          <a:p>
            <a:pPr eaLnBrk="1" hangingPunct="1"/>
            <a:endParaRPr lang="ru-RU" altLang="ru-RU" sz="2000" b="1" dirty="0">
              <a:solidFill>
                <a:srgbClr val="33411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24"/>
          <a:stretch/>
        </p:blipFill>
        <p:spPr>
          <a:xfrm rot="5400000">
            <a:off x="417026" y="3335502"/>
            <a:ext cx="3684444" cy="2575296"/>
          </a:xfrm>
          <a:prstGeom prst="rect">
            <a:avLst/>
          </a:prstGeom>
        </p:spPr>
      </p:pic>
      <p:pic>
        <p:nvPicPr>
          <p:cNvPr id="2050" name="Picture 2" descr="D:\Мои документы\Downloads\НОКОД ДОУ 47\фото\20190917_14574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0" r="28159" b="1930"/>
          <a:stretch/>
        </p:blipFill>
        <p:spPr bwMode="auto">
          <a:xfrm>
            <a:off x="4427984" y="2924944"/>
            <a:ext cx="3319143" cy="299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13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94123"/>
            <a:ext cx="2036627" cy="28813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521114"/>
            <a:ext cx="2088232" cy="29543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31" y="548680"/>
            <a:ext cx="2108121" cy="2982469"/>
          </a:xfrm>
          <a:prstGeom prst="rect">
            <a:avLst/>
          </a:prstGeom>
        </p:spPr>
      </p:pic>
      <p:pic>
        <p:nvPicPr>
          <p:cNvPr id="1026" name="Picture 2" descr="D:\Мои документы\Downloads\НОКОД ДОУ 47\Независимая оценка\устав 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966" y="3667467"/>
            <a:ext cx="2081831" cy="294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ои документы\Downloads\НОКОД ДОУ 47\Независимая оценка\устав 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67466"/>
            <a:ext cx="2081832" cy="294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51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 txBox="1">
            <a:spLocks/>
          </p:cNvSpPr>
          <p:nvPr/>
        </p:nvSpPr>
        <p:spPr>
          <a:xfrm>
            <a:off x="827584" y="332656"/>
            <a:ext cx="7175351" cy="179316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ru-RU" altLang="ru-RU" sz="3200" dirty="0">
                <a:latin typeface="Times New Roman" pitchFamily="18" charset="0"/>
                <a:cs typeface="Times New Roman" pitchFamily="18" charset="0"/>
              </a:rPr>
              <a:t>Государственная символика, гимн и представители административного аппарата</a:t>
            </a:r>
            <a:br>
              <a:rPr lang="ru-RU" alt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  <p:pic>
        <p:nvPicPr>
          <p:cNvPr id="6" name="Picture 5" descr="D:\Мои документы\Downloads\НОКОД ДОУ 47\фото\20190917_1413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0" r="6575"/>
          <a:stretch/>
        </p:blipFill>
        <p:spPr bwMode="auto">
          <a:xfrm rot="5400000">
            <a:off x="-476085" y="2961497"/>
            <a:ext cx="3499364" cy="218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D:\Мои документы\Downloads\НОКОД ДОУ 47\фото\20190917_1413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47"/>
          <a:stretch/>
        </p:blipFill>
        <p:spPr bwMode="auto">
          <a:xfrm>
            <a:off x="2420844" y="2988648"/>
            <a:ext cx="3765885" cy="185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D:\Мои документы\Downloads\НОКОД ДОУ 47\фото\20190917_14131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4" r="13013"/>
          <a:stretch/>
        </p:blipFill>
        <p:spPr bwMode="auto">
          <a:xfrm rot="5400000">
            <a:off x="5656643" y="2658632"/>
            <a:ext cx="3855513" cy="265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64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051720" y="1196752"/>
            <a:ext cx="5637010" cy="8821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84256" y="284315"/>
            <a:ext cx="7648183" cy="1704525"/>
          </a:xfrm>
        </p:spPr>
        <p:txBody>
          <a:bodyPr/>
          <a:lstStyle/>
          <a:p>
            <a:pPr algn="ctr"/>
            <a:r>
              <a:rPr lang="ru-RU" sz="3200" dirty="0"/>
              <a:t>Образовательные услуги ДОУ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83250"/>
            <a:ext cx="4536504" cy="2551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56" y="3935545"/>
            <a:ext cx="4682144" cy="26337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959396"/>
            <a:ext cx="3672408" cy="275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4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D:\Мои документы\Downloads\НОКОД ДОУ 47\фото\20190917_15543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4" r="21699"/>
          <a:stretch/>
        </p:blipFill>
        <p:spPr bwMode="auto">
          <a:xfrm>
            <a:off x="827584" y="836712"/>
            <a:ext cx="4350409" cy="338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484784"/>
            <a:ext cx="2225927" cy="31491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586" y="3374008"/>
            <a:ext cx="2031332" cy="28738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332656"/>
            <a:ext cx="7175351" cy="1793167"/>
          </a:xfrm>
        </p:spPr>
        <p:txBody>
          <a:bodyPr/>
          <a:lstStyle/>
          <a:p>
            <a:r>
              <a:rPr lang="ru-RU" sz="2400" dirty="0"/>
              <a:t>Дополнительные образовательные услуги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980303"/>
            <a:ext cx="2016224" cy="71207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" t="40" r="-219" b="51923"/>
          <a:stretch/>
        </p:blipFill>
        <p:spPr bwMode="auto">
          <a:xfrm>
            <a:off x="1466373" y="4424842"/>
            <a:ext cx="2754869" cy="1822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01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272808" cy="1143000"/>
          </a:xfrm>
        </p:spPr>
        <p:txBody>
          <a:bodyPr/>
          <a:lstStyle/>
          <a:p>
            <a:r>
              <a:rPr lang="ru-RU" dirty="0"/>
              <a:t>Стенды специалистов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628800"/>
            <a:ext cx="5169175" cy="4109091"/>
          </a:xfrm>
        </p:spPr>
      </p:pic>
    </p:spTree>
    <p:extLst>
      <p:ext uri="{BB962C8B-B14F-4D97-AF65-F5344CB8AC3E}">
        <p14:creationId xmlns:p14="http://schemas.microsoft.com/office/powerpoint/2010/main" val="103881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352928" cy="1143000"/>
          </a:xfrm>
        </p:spPr>
        <p:txBody>
          <a:bodyPr/>
          <a:lstStyle/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</a:pPr>
            <a:r>
              <a:rPr lang="ru-RU" sz="2400" dirty="0"/>
              <a:t>Охрана труда и безопасность в ДОУ</a:t>
            </a:r>
            <a:r>
              <a:rPr lang="ru-RU" sz="2400" b="0" dirty="0">
                <a:solidFill>
                  <a:prstClr val="black">
                    <a:lumMod val="75000"/>
                    <a:lumOff val="25000"/>
                  </a:prstClr>
                </a:solidFill>
                <a:effectLst/>
                <a:ea typeface="+mn-ea"/>
                <a:cs typeface="+mn-cs"/>
              </a:rPr>
              <a:t/>
            </a:r>
            <a:br>
              <a:rPr lang="ru-RU" sz="2400" b="0" dirty="0">
                <a:solidFill>
                  <a:prstClr val="black">
                    <a:lumMod val="75000"/>
                    <a:lumOff val="25000"/>
                  </a:prstClr>
                </a:solidFill>
                <a:effectLst/>
                <a:ea typeface="+mn-ea"/>
                <a:cs typeface="+mn-cs"/>
              </a:rPr>
            </a:b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420888"/>
            <a:ext cx="2499742" cy="3332989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268760"/>
            <a:ext cx="6400800" cy="3600450"/>
          </a:xfrm>
        </p:spPr>
      </p:pic>
    </p:spTree>
    <p:extLst>
      <p:ext uri="{BB962C8B-B14F-4D97-AF65-F5344CB8AC3E}">
        <p14:creationId xmlns:p14="http://schemas.microsoft.com/office/powerpoint/2010/main" val="1682398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841647"/>
            <a:ext cx="6177843" cy="34750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395860"/>
            <a:ext cx="2577356" cy="38416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005064"/>
            <a:ext cx="2139702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57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27584" y="260649"/>
            <a:ext cx="7272808" cy="1080120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000" dirty="0"/>
              <a:t>«Питание и меню»</a:t>
            </a:r>
          </a:p>
        </p:txBody>
      </p:sp>
      <p:pic>
        <p:nvPicPr>
          <p:cNvPr id="6" name="Рисунок 5" descr="IMG_71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285852" y="2285992"/>
            <a:ext cx="3428992" cy="2571744"/>
          </a:xfrm>
          <a:prstGeom prst="rect">
            <a:avLst/>
          </a:prstGeom>
        </p:spPr>
      </p:pic>
      <p:pic>
        <p:nvPicPr>
          <p:cNvPr id="7" name="Рисунок 6" descr="IMG_E71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643050"/>
            <a:ext cx="3022112" cy="253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91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F518A0D-6A3E-D14E-A745-C4F0C33D1EC0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473" y="548680"/>
            <a:ext cx="8351837" cy="3475037"/>
          </a:xfrm>
        </p:spPr>
        <p:txBody>
          <a:bodyPr/>
          <a:lstStyle/>
          <a:p>
            <a:pPr algn="just"/>
            <a:r>
              <a:rPr lang="ru-RU" dirty="0"/>
              <a:t>2. Соответствие информации о деятельности образовательной организации, размещенной на официальном сайте, ее содержанию и порядку (форме), установленным нормативным правовым актом.  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</a:rPr>
              <a:t>Официальный сайт ДОУ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r>
              <a:rPr lang="en-US" u="sng" dirty="0">
                <a:hlinkClick r:id="rId2"/>
              </a:rPr>
              <a:t> https://ds47.edu.korolev.ru/</a:t>
            </a:r>
            <a:endParaRPr lang="ru-RU" u="sng" dirty="0"/>
          </a:p>
          <a:p>
            <a:pPr algn="just"/>
            <a:endParaRPr lang="ru-RU" dirty="0"/>
          </a:p>
          <a:p>
            <a:pPr marL="45720" indent="0" algn="just">
              <a:buNone/>
            </a:pP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IMG_7176.PNG"/>
          <p:cNvPicPr>
            <a:picLocks noChangeAspect="1"/>
          </p:cNvPicPr>
          <p:nvPr/>
        </p:nvPicPr>
        <p:blipFill>
          <a:blip r:embed="rId3" cstate="print"/>
          <a:srcRect t="10417" b="43750"/>
          <a:stretch>
            <a:fillRect/>
          </a:stretch>
        </p:blipFill>
        <p:spPr>
          <a:xfrm>
            <a:off x="3000364" y="2571744"/>
            <a:ext cx="3167180" cy="314327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79712" y="5805264"/>
            <a:ext cx="576063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hlinkClick r:id="rId4"/>
              </a:rPr>
              <a:t>Основные сведения об организации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263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C118AF9D-6088-D346-8D0F-A60D97621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148" y="2276872"/>
            <a:ext cx="8541332" cy="1734574"/>
          </a:xfrm>
        </p:spPr>
        <p:txBody>
          <a:bodyPr/>
          <a:lstStyle/>
          <a:p>
            <a:pPr algn="l"/>
            <a:r>
              <a:rPr lang="ru-RU" sz="1100" b="0" dirty="0">
                <a:effectLst/>
              </a:rPr>
              <a:t>Учредителем Учреждения и собственником его имущества является муниципальное образование городской округ Королёв Московской области в лице Администрации городского округа Королёв Московской области.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/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Глава городского округа Королёв Московской области: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Ходырев Александр Николаевич http://hodirev.ru/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Адрес электронной почты: a.hodyrev@korolev.ru</a:t>
            </a:r>
            <a:br>
              <a:rPr lang="ru-RU" sz="1100" b="0" dirty="0">
                <a:effectLst/>
              </a:rPr>
            </a:br>
            <a:r>
              <a:rPr lang="ru-RU" sz="1100" b="0" dirty="0" err="1">
                <a:effectLst/>
              </a:rPr>
              <a:t>Instagram</a:t>
            </a:r>
            <a:r>
              <a:rPr lang="ru-RU" sz="1100" b="0" dirty="0">
                <a:effectLst/>
              </a:rPr>
              <a:t>: </a:t>
            </a:r>
            <a:r>
              <a:rPr lang="ru-RU" sz="1100" b="0" dirty="0" err="1">
                <a:effectLst/>
              </a:rPr>
              <a:t>a.hodyrev</a:t>
            </a:r>
            <a:r>
              <a:rPr lang="ru-RU" sz="1100" b="0" dirty="0">
                <a:effectLst/>
              </a:rPr>
              <a:t/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Адрес Администрации городского округа Королёв Московской области: 141070, Московская область, город Королёв, улица Октябрьская, дом 4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Интернет-приёмная Администрации города: http://www.korolev.ru/main/ireception/writeq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/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Функции и полномочия Учредителя, за исключением функций и полномочий собственника имущества, осуществляет Комитет образования Администрации городского округа Королёв Московской области.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/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Председатель Комитета образования Администрации городского округа Королёв Московской области: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Ваврик Ирина Валерьевна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Телефон: +7 (495) 516-88-17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Адрес электронной почты: vavrik-iv@mail.ru</a:t>
            </a:r>
            <a:br>
              <a:rPr lang="ru-RU" sz="1100" b="0" dirty="0">
                <a:effectLst/>
              </a:rPr>
            </a:br>
            <a:r>
              <a:rPr lang="ru-RU" sz="1100" b="0" dirty="0" err="1">
                <a:effectLst/>
              </a:rPr>
              <a:t>Instagram</a:t>
            </a:r>
            <a:r>
              <a:rPr lang="ru-RU" sz="1100" b="0" dirty="0">
                <a:effectLst/>
              </a:rPr>
              <a:t>: </a:t>
            </a:r>
            <a:r>
              <a:rPr lang="ru-RU" sz="1100" b="0" dirty="0" err="1">
                <a:effectLst/>
              </a:rPr>
              <a:t>vavrik_irina</a:t>
            </a:r>
            <a:r>
              <a:rPr lang="ru-RU" sz="1100" b="0" dirty="0">
                <a:effectLst/>
              </a:rPr>
              <a:t/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Прием по личным вопросам: первый и третий понедельник месяца по предварительной записи.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Адрес Комитета образования Администрации городского округа Королёв Московской области: 141070, Московская область, город Королёв, улица Октябрьская, дом 8а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/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Заведующий МБДОУ «Детский сад № 47»: Гончарова Людмила Вячеславовна.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Юридический адрес: 141090, Московская область, город Королёв, микрорайон Юбилейный, улица М.М. Глинкина, дом 5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Телефон: +7 (495) 515-41-82</a:t>
            </a:r>
            <a:endParaRPr lang="ru-RU" sz="11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FD5132B-D6DF-D540-AED9-C0BA20078E5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267744" y="546857"/>
            <a:ext cx="6400800" cy="84328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hlinkClick r:id="rId2"/>
              </a:rPr>
              <a:t>Структура и органы управления организацией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AutoShape 8" descr="/struktura.png">
            <a:extLst>
              <a:ext uri="{FF2B5EF4-FFF2-40B4-BE49-F238E27FC236}">
                <a16:creationId xmlns:a16="http://schemas.microsoft.com/office/drawing/2014/main" id="{C983602F-581E-7048-A243-2BC791FDE9F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2" descr="/struktura.png">
            <a:extLst>
              <a:ext uri="{FF2B5EF4-FFF2-40B4-BE49-F238E27FC236}">
                <a16:creationId xmlns:a16="http://schemas.microsoft.com/office/drawing/2014/main" id="{EFD1108B-5DAD-7341-8C25-8D71BE8C146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IMG_7180.PNG"/>
          <p:cNvPicPr>
            <a:picLocks noChangeAspect="1"/>
          </p:cNvPicPr>
          <p:nvPr/>
        </p:nvPicPr>
        <p:blipFill>
          <a:blip r:embed="rId3" cstate="print"/>
          <a:srcRect t="53157" b="5208"/>
          <a:stretch>
            <a:fillRect/>
          </a:stretch>
        </p:blipFill>
        <p:spPr>
          <a:xfrm>
            <a:off x="107504" y="171932"/>
            <a:ext cx="2297970" cy="207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36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3992A1C-F92D-FE49-9FF5-86654253F8C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1247650" y="692696"/>
            <a:ext cx="6400800" cy="3475037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rgbClr val="002060"/>
                </a:solidFill>
                <a:hlinkClick r:id="rId2"/>
              </a:rPr>
              <a:t>Документы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IMG_7181.PNG"/>
          <p:cNvPicPr>
            <a:picLocks noChangeAspect="1"/>
          </p:cNvPicPr>
          <p:nvPr/>
        </p:nvPicPr>
        <p:blipFill>
          <a:blip r:embed="rId3" cstate="print"/>
          <a:srcRect t="17708" b="16666"/>
          <a:stretch>
            <a:fillRect/>
          </a:stretch>
        </p:blipFill>
        <p:spPr>
          <a:xfrm>
            <a:off x="785786" y="1500174"/>
            <a:ext cx="3167180" cy="4500594"/>
          </a:xfrm>
          <a:prstGeom prst="rect">
            <a:avLst/>
          </a:prstGeom>
        </p:spPr>
      </p:pic>
      <p:pic>
        <p:nvPicPr>
          <p:cNvPr id="8" name="Рисунок 7" descr="IMG_7178.PNG"/>
          <p:cNvPicPr>
            <a:picLocks noChangeAspect="1"/>
          </p:cNvPicPr>
          <p:nvPr/>
        </p:nvPicPr>
        <p:blipFill>
          <a:blip r:embed="rId4" cstate="print"/>
          <a:srcRect t="7291" b="6250"/>
          <a:stretch>
            <a:fillRect/>
          </a:stretch>
        </p:blipFill>
        <p:spPr>
          <a:xfrm>
            <a:off x="5786446" y="500042"/>
            <a:ext cx="2809990" cy="526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A2CACE-845F-0543-8816-D136449FA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692696"/>
            <a:ext cx="6512511" cy="1143000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rgbClr val="002060"/>
                </a:solidFill>
                <a:hlinkClick r:id="rId2"/>
              </a:rPr>
              <a:t>Платные образовательные услуги</a:t>
            </a:r>
            <a:r>
              <a:rPr lang="ru-RU" sz="2400" dirty="0">
                <a:solidFill>
                  <a:srgbClr val="002060"/>
                </a:solidFill>
              </a:rPr>
              <a:t/>
            </a:r>
            <a:br>
              <a:rPr lang="ru-RU" sz="2400" dirty="0">
                <a:solidFill>
                  <a:srgbClr val="002060"/>
                </a:solidFill>
              </a:rPr>
            </a:br>
            <a:r>
              <a:rPr lang="ru-RU" sz="2400" dirty="0">
                <a:solidFill>
                  <a:srgbClr val="002060"/>
                </a:solidFill>
              </a:rPr>
              <a:t/>
            </a:r>
            <a:br>
              <a:rPr lang="ru-RU" sz="2400" dirty="0">
                <a:solidFill>
                  <a:srgbClr val="002060"/>
                </a:solidFill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" name="Рисунок 2" descr="IMG_7202.PNG"/>
          <p:cNvPicPr>
            <a:picLocks noChangeAspect="1"/>
          </p:cNvPicPr>
          <p:nvPr/>
        </p:nvPicPr>
        <p:blipFill>
          <a:blip r:embed="rId3" cstate="print"/>
          <a:srcRect t="11458" b="10416"/>
          <a:stretch>
            <a:fillRect/>
          </a:stretch>
        </p:blipFill>
        <p:spPr>
          <a:xfrm>
            <a:off x="2786050" y="1357298"/>
            <a:ext cx="1351330" cy="2286016"/>
          </a:xfrm>
          <a:prstGeom prst="rect">
            <a:avLst/>
          </a:prstGeom>
        </p:spPr>
      </p:pic>
      <p:pic>
        <p:nvPicPr>
          <p:cNvPr id="4" name="Рисунок 3" descr="IMG_7203.PNG"/>
          <p:cNvPicPr>
            <a:picLocks noChangeAspect="1"/>
          </p:cNvPicPr>
          <p:nvPr/>
        </p:nvPicPr>
        <p:blipFill>
          <a:blip r:embed="rId4" cstate="print"/>
          <a:srcRect t="8333" b="5208"/>
          <a:stretch>
            <a:fillRect/>
          </a:stretch>
        </p:blipFill>
        <p:spPr>
          <a:xfrm>
            <a:off x="4572000" y="1857364"/>
            <a:ext cx="1359956" cy="2546006"/>
          </a:xfrm>
          <a:prstGeom prst="rect">
            <a:avLst/>
          </a:prstGeom>
        </p:spPr>
      </p:pic>
      <p:pic>
        <p:nvPicPr>
          <p:cNvPr id="5" name="Рисунок 4" descr="IMG_7204.PNG"/>
          <p:cNvPicPr>
            <a:picLocks noChangeAspect="1"/>
          </p:cNvPicPr>
          <p:nvPr/>
        </p:nvPicPr>
        <p:blipFill>
          <a:blip r:embed="rId5" cstate="print"/>
          <a:srcRect t="7291" b="5208"/>
          <a:stretch>
            <a:fillRect/>
          </a:stretch>
        </p:blipFill>
        <p:spPr>
          <a:xfrm>
            <a:off x="6357950" y="2786058"/>
            <a:ext cx="1486361" cy="2816178"/>
          </a:xfrm>
          <a:prstGeom prst="rect">
            <a:avLst/>
          </a:prstGeom>
        </p:spPr>
      </p:pic>
      <p:pic>
        <p:nvPicPr>
          <p:cNvPr id="6" name="Рисунок 5" descr="IMG_7205.PNG"/>
          <p:cNvPicPr>
            <a:picLocks noChangeAspect="1"/>
          </p:cNvPicPr>
          <p:nvPr/>
        </p:nvPicPr>
        <p:blipFill>
          <a:blip r:embed="rId6" cstate="print"/>
          <a:srcRect t="8333" r="39100" b="22916"/>
          <a:stretch>
            <a:fillRect/>
          </a:stretch>
        </p:blipFill>
        <p:spPr>
          <a:xfrm>
            <a:off x="642910" y="1357298"/>
            <a:ext cx="1928826" cy="471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C506E0-052C-5740-A800-3D9209D66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744" y="620688"/>
            <a:ext cx="6512511" cy="792088"/>
          </a:xfrm>
        </p:spPr>
        <p:txBody>
          <a:bodyPr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Рабочая программа ДОУ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>Учебный план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  <a:hlinkClick r:id="rId2"/>
              </a:rPr>
              <a:t>Образовательная программа ДОУ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IMG_7182.PNG"/>
          <p:cNvPicPr>
            <a:picLocks noChangeAspect="1"/>
          </p:cNvPicPr>
          <p:nvPr/>
        </p:nvPicPr>
        <p:blipFill>
          <a:blip r:embed="rId3" cstate="print"/>
          <a:srcRect t="11458" b="12500"/>
          <a:stretch>
            <a:fillRect/>
          </a:stretch>
        </p:blipFill>
        <p:spPr>
          <a:xfrm>
            <a:off x="1857356" y="2500306"/>
            <a:ext cx="2167048" cy="3568190"/>
          </a:xfrm>
          <a:prstGeom prst="rect">
            <a:avLst/>
          </a:prstGeom>
        </p:spPr>
      </p:pic>
      <p:pic>
        <p:nvPicPr>
          <p:cNvPr id="5" name="Рисунок 4" descr="IMG_7183.PNG"/>
          <p:cNvPicPr>
            <a:picLocks noChangeAspect="1"/>
          </p:cNvPicPr>
          <p:nvPr/>
        </p:nvPicPr>
        <p:blipFill>
          <a:blip r:embed="rId4" cstate="print"/>
          <a:srcRect t="8333" b="2083"/>
          <a:stretch>
            <a:fillRect/>
          </a:stretch>
        </p:blipFill>
        <p:spPr>
          <a:xfrm>
            <a:off x="4286248" y="2214554"/>
            <a:ext cx="2500330" cy="4342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01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5C0028-C0DA-144F-9F56-D25A752E6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>
                <a:solidFill>
                  <a:srgbClr val="002060"/>
                </a:solidFill>
                <a:hlinkClick r:id="rId2"/>
              </a:rPr>
              <a:t>Образовательные стандарты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IMG_7184.PNG"/>
          <p:cNvPicPr>
            <a:picLocks noChangeAspect="1"/>
          </p:cNvPicPr>
          <p:nvPr/>
        </p:nvPicPr>
        <p:blipFill>
          <a:blip r:embed="rId3" cstate="print"/>
          <a:srcRect t="10416" b="8333"/>
          <a:stretch>
            <a:fillRect/>
          </a:stretch>
        </p:blipFill>
        <p:spPr>
          <a:xfrm>
            <a:off x="3203848" y="1628800"/>
            <a:ext cx="2369408" cy="416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28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644EF5-A94A-3E43-BC22-EDEA1FA16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738" y="764704"/>
            <a:ext cx="7072680" cy="1143000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solidFill>
                  <a:srgbClr val="002060"/>
                </a:solidFill>
                <a:hlinkClick r:id="rId2"/>
              </a:rPr>
              <a:t>Руководство. Педагогический состав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IMG_7185.PNG"/>
          <p:cNvPicPr>
            <a:picLocks noChangeAspect="1"/>
          </p:cNvPicPr>
          <p:nvPr/>
        </p:nvPicPr>
        <p:blipFill>
          <a:blip r:embed="rId3" cstate="print"/>
          <a:srcRect t="11458" b="11458"/>
          <a:stretch>
            <a:fillRect/>
          </a:stretch>
        </p:blipFill>
        <p:spPr>
          <a:xfrm>
            <a:off x="2428860" y="1643050"/>
            <a:ext cx="2012218" cy="3358639"/>
          </a:xfrm>
          <a:prstGeom prst="rect">
            <a:avLst/>
          </a:prstGeom>
        </p:spPr>
      </p:pic>
      <p:pic>
        <p:nvPicPr>
          <p:cNvPr id="6" name="Рисунок 5" descr="IMG_7186.PNG"/>
          <p:cNvPicPr>
            <a:picLocks noChangeAspect="1"/>
          </p:cNvPicPr>
          <p:nvPr/>
        </p:nvPicPr>
        <p:blipFill>
          <a:blip r:embed="rId4" cstate="print"/>
          <a:srcRect t="10416" b="4166"/>
          <a:stretch>
            <a:fillRect/>
          </a:stretch>
        </p:blipFill>
        <p:spPr>
          <a:xfrm>
            <a:off x="5000628" y="1714488"/>
            <a:ext cx="2085704" cy="385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30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ACF576-60B1-9647-AB38-4068792AA9D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67544" y="476672"/>
            <a:ext cx="7992888" cy="2808312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rgbClr val="002060"/>
                </a:solidFill>
                <a:hlinkClick r:id="rId2"/>
              </a:rPr>
              <a:t>Материально-техническое обеспечение и оснащенность образовательного процесса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IMG_7187.PNG"/>
          <p:cNvPicPr>
            <a:picLocks noChangeAspect="1"/>
          </p:cNvPicPr>
          <p:nvPr/>
        </p:nvPicPr>
        <p:blipFill>
          <a:blip r:embed="rId3" cstate="print"/>
          <a:srcRect t="11458" b="12500"/>
          <a:stretch>
            <a:fillRect/>
          </a:stretch>
        </p:blipFill>
        <p:spPr>
          <a:xfrm>
            <a:off x="1785918" y="1785926"/>
            <a:ext cx="2297970" cy="3783762"/>
          </a:xfrm>
          <a:prstGeom prst="rect">
            <a:avLst/>
          </a:prstGeom>
        </p:spPr>
      </p:pic>
      <p:pic>
        <p:nvPicPr>
          <p:cNvPr id="7" name="Рисунок 6" descr="IMG_7188.PNG"/>
          <p:cNvPicPr>
            <a:picLocks noChangeAspect="1"/>
          </p:cNvPicPr>
          <p:nvPr/>
        </p:nvPicPr>
        <p:blipFill>
          <a:blip r:embed="rId4" cstate="print"/>
          <a:srcRect t="14583" b="23958"/>
          <a:stretch>
            <a:fillRect/>
          </a:stretch>
        </p:blipFill>
        <p:spPr>
          <a:xfrm>
            <a:off x="5000627" y="1785926"/>
            <a:ext cx="2625859" cy="3494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53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91E17B74-799D-3B40-BCA4-797684CFF7F2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1928794" y="500042"/>
            <a:ext cx="5970587" cy="836613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hlinkClick r:id="rId2"/>
              </a:rPr>
              <a:t>Финансово-хозяйственная деятельность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IMG_7189.PNG"/>
          <p:cNvPicPr>
            <a:picLocks noChangeAspect="1"/>
          </p:cNvPicPr>
          <p:nvPr/>
        </p:nvPicPr>
        <p:blipFill>
          <a:blip r:embed="rId3" cstate="print"/>
          <a:srcRect t="10416" b="11458"/>
          <a:stretch>
            <a:fillRect/>
          </a:stretch>
        </p:blipFill>
        <p:spPr>
          <a:xfrm>
            <a:off x="928662" y="1214422"/>
            <a:ext cx="1817982" cy="3075440"/>
          </a:xfrm>
          <a:prstGeom prst="rect">
            <a:avLst/>
          </a:prstGeom>
        </p:spPr>
      </p:pic>
      <p:pic>
        <p:nvPicPr>
          <p:cNvPr id="8" name="Рисунок 7" descr="IMG_7190.PNG"/>
          <p:cNvPicPr>
            <a:picLocks noChangeAspect="1"/>
          </p:cNvPicPr>
          <p:nvPr/>
        </p:nvPicPr>
        <p:blipFill>
          <a:blip r:embed="rId4" cstate="print"/>
          <a:srcRect t="11458" b="4166"/>
          <a:stretch>
            <a:fillRect/>
          </a:stretch>
        </p:blipFill>
        <p:spPr>
          <a:xfrm>
            <a:off x="3365800" y="1643050"/>
            <a:ext cx="1876847" cy="3429024"/>
          </a:xfrm>
          <a:prstGeom prst="rect">
            <a:avLst/>
          </a:prstGeom>
        </p:spPr>
      </p:pic>
      <p:pic>
        <p:nvPicPr>
          <p:cNvPr id="9" name="Рисунок 8" descr="IMG_7191.PNG"/>
          <p:cNvPicPr>
            <a:picLocks noChangeAspect="1"/>
          </p:cNvPicPr>
          <p:nvPr/>
        </p:nvPicPr>
        <p:blipFill>
          <a:blip r:embed="rId5" cstate="print"/>
          <a:srcRect t="21875" b="4166"/>
          <a:stretch>
            <a:fillRect/>
          </a:stretch>
        </p:blipFill>
        <p:spPr>
          <a:xfrm>
            <a:off x="5786446" y="2643182"/>
            <a:ext cx="2096584" cy="335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17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1800AF-594A-474C-B1F9-8B30EAD87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656" y="3212976"/>
            <a:ext cx="5966666" cy="534965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/>
              <a:t>    Порядок зачисления воспитанников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7151A7-E6CC-C24E-9068-616F372057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1680" y="620688"/>
            <a:ext cx="5970494" cy="835460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hlinkClick r:id="rId2"/>
              </a:rPr>
              <a:t>Вакантные места для перевода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IMG_7192.PNG"/>
          <p:cNvPicPr>
            <a:picLocks noChangeAspect="1"/>
          </p:cNvPicPr>
          <p:nvPr/>
        </p:nvPicPr>
        <p:blipFill>
          <a:blip r:embed="rId3" cstate="print"/>
          <a:srcRect t="11458" b="51835"/>
          <a:stretch>
            <a:fillRect/>
          </a:stretch>
        </p:blipFill>
        <p:spPr>
          <a:xfrm>
            <a:off x="3643306" y="1500174"/>
            <a:ext cx="1797589" cy="1428760"/>
          </a:xfrm>
          <a:prstGeom prst="rect">
            <a:avLst/>
          </a:prstGeom>
        </p:spPr>
      </p:pic>
      <p:pic>
        <p:nvPicPr>
          <p:cNvPr id="11" name="Рисунок 10" descr="IMG_7193.PNG"/>
          <p:cNvPicPr>
            <a:picLocks noChangeAspect="1"/>
          </p:cNvPicPr>
          <p:nvPr/>
        </p:nvPicPr>
        <p:blipFill>
          <a:blip r:embed="rId4" cstate="print"/>
          <a:srcRect t="9375" b="16666"/>
          <a:stretch>
            <a:fillRect/>
          </a:stretch>
        </p:blipFill>
        <p:spPr>
          <a:xfrm>
            <a:off x="3851920" y="3741426"/>
            <a:ext cx="1723062" cy="275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6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A3EC0825-D628-124F-862F-7A1E88380C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1586706" y="560511"/>
            <a:ext cx="5970587" cy="83502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hlinkClick r:id="rId2"/>
              </a:rPr>
              <a:t>Профсоюзная организация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 descr="IMG_7194.PNG"/>
          <p:cNvPicPr>
            <a:picLocks noChangeAspect="1"/>
          </p:cNvPicPr>
          <p:nvPr/>
        </p:nvPicPr>
        <p:blipFill>
          <a:blip r:embed="rId3" cstate="print"/>
          <a:srcRect t="11458" b="11458"/>
          <a:stretch>
            <a:fillRect/>
          </a:stretch>
        </p:blipFill>
        <p:spPr>
          <a:xfrm>
            <a:off x="3571868" y="1714488"/>
            <a:ext cx="2214578" cy="369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6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6512511" cy="1143000"/>
          </a:xfrm>
        </p:spPr>
        <p:txBody>
          <a:bodyPr/>
          <a:lstStyle/>
          <a:p>
            <a:pPr algn="ctr"/>
            <a:r>
              <a:rPr lang="ru-RU" sz="3200" dirty="0">
                <a:hlinkClick r:id="rId2"/>
              </a:rPr>
              <a:t>Бесплатные кружки</a:t>
            </a:r>
            <a:endParaRPr lang="ru-RU" sz="3200" dirty="0"/>
          </a:p>
        </p:txBody>
      </p:sp>
      <p:pic>
        <p:nvPicPr>
          <p:cNvPr id="3" name="Рисунок 2" descr="IMG_E72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1571612"/>
            <a:ext cx="2000264" cy="3630701"/>
          </a:xfrm>
          <a:prstGeom prst="rect">
            <a:avLst/>
          </a:prstGeom>
        </p:spPr>
      </p:pic>
      <p:pic>
        <p:nvPicPr>
          <p:cNvPr id="4" name="Рисунок 3" descr="IMG_E72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6182" y="1571612"/>
            <a:ext cx="1928826" cy="3602190"/>
          </a:xfrm>
          <a:prstGeom prst="rect">
            <a:avLst/>
          </a:prstGeom>
        </p:spPr>
      </p:pic>
      <p:pic>
        <p:nvPicPr>
          <p:cNvPr id="5" name="Рисунок 4" descr="IMG_E72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00826" y="1643050"/>
            <a:ext cx="1857388" cy="350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68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_71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060765">
            <a:off x="1030965" y="3738863"/>
            <a:ext cx="3286116" cy="24645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4" y="4143380"/>
            <a:ext cx="3760730" cy="22843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9AFC07-4AD9-DD47-87A4-8A9361DC7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744" y="476672"/>
            <a:ext cx="6512511" cy="1143000"/>
          </a:xfrm>
        </p:spPr>
        <p:txBody>
          <a:bodyPr/>
          <a:lstStyle/>
          <a:p>
            <a:r>
              <a:rPr lang="ru-RU" dirty="0"/>
              <a:t>Наши достижения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1" t="14926" r="5766" b="9887"/>
          <a:stretch/>
        </p:blipFill>
        <p:spPr>
          <a:xfrm>
            <a:off x="1979712" y="1556792"/>
            <a:ext cx="5816600" cy="275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26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CA695F-C6E2-A643-ACBA-8A8B1CC16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648" y="1268760"/>
            <a:ext cx="6512511" cy="1143000"/>
          </a:xfrm>
        </p:spPr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260648"/>
            <a:ext cx="676875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Комфортность условий образовательной деятельности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Наличие комфортных условий для образовательной деятельности , например: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наличие и понятность навигации внутри образовательной организации;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наличие и доступность питьевой воды;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наличие и доступность санитарно-гигиенических помещений;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санитарное состояние помещений образовательной организации;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транспортная доступность (возможность доехать до образовательной организации на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общественном транспорте, наличие парковки);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доступность записи на получение консультации (по телефону, на официальном сайте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образовательной организации в сети "Интернет", посредством Единого портала государственных и муниципальных услуг, при личном посещении образовательной организации);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иные параметры комфортных условий, установленные ведомственным актом уполномоченного федерального органа исполнительной власти</a:t>
            </a:r>
          </a:p>
        </p:txBody>
      </p:sp>
    </p:spTree>
    <p:extLst>
      <p:ext uri="{BB962C8B-B14F-4D97-AF65-F5344CB8AC3E}">
        <p14:creationId xmlns:p14="http://schemas.microsoft.com/office/powerpoint/2010/main" val="139941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6512511" cy="1143000"/>
          </a:xfrm>
        </p:spPr>
        <p:txBody>
          <a:bodyPr/>
          <a:lstStyle/>
          <a:p>
            <a:r>
              <a:rPr lang="ru-RU" dirty="0"/>
              <a:t>Навигация по ДОУ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8" t="39259" r="17901" b="37593"/>
          <a:stretch/>
        </p:blipFill>
        <p:spPr>
          <a:xfrm>
            <a:off x="5436096" y="1556792"/>
            <a:ext cx="3124200" cy="1587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541388"/>
            <a:ext cx="2139702" cy="24636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85"/>
          <a:stretch/>
        </p:blipFill>
        <p:spPr>
          <a:xfrm>
            <a:off x="6408204" y="3501194"/>
            <a:ext cx="2232248" cy="17862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773226"/>
            <a:ext cx="2150658" cy="23656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7" t="1" r="727" b="39507"/>
          <a:stretch/>
        </p:blipFill>
        <p:spPr>
          <a:xfrm>
            <a:off x="3131840" y="4250308"/>
            <a:ext cx="2571750" cy="207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55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848872" cy="1143000"/>
          </a:xfrm>
        </p:spPr>
        <p:txBody>
          <a:bodyPr/>
          <a:lstStyle/>
          <a:p>
            <a:r>
              <a:rPr lang="ru-RU" sz="2000" dirty="0"/>
              <a:t>Соблюдение питьевого режима в группах и пищеблоке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556792"/>
            <a:ext cx="2067694" cy="27569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9" y="2132857"/>
            <a:ext cx="2088232" cy="352839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C0BEDC9-3E9D-4842-9BD5-0851C6C7E2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2980" y="2933523"/>
            <a:ext cx="2948947" cy="221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82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717E900-CAF6-2D4E-8AB4-2F979B7E2B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265" y="3269519"/>
            <a:ext cx="2518906" cy="33569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6512511" cy="1143000"/>
          </a:xfrm>
        </p:spPr>
        <p:txBody>
          <a:bodyPr/>
          <a:lstStyle/>
          <a:p>
            <a:pPr algn="ctr"/>
            <a:r>
              <a:rPr lang="ru-RU" dirty="0"/>
              <a:t>Пищеблок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28" y="747840"/>
            <a:ext cx="2571750" cy="3429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917" y="1519015"/>
            <a:ext cx="2571750" cy="3429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47944A1-FBCE-AE4E-825C-141495C8199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4570" y="2528763"/>
            <a:ext cx="3645024" cy="2733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99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92696"/>
            <a:ext cx="6512511" cy="1143000"/>
          </a:xfrm>
        </p:spPr>
        <p:txBody>
          <a:bodyPr/>
          <a:lstStyle/>
          <a:p>
            <a:pPr algn="ctr"/>
            <a:r>
              <a:rPr lang="ru-RU" dirty="0"/>
              <a:t>Прачечная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44824"/>
            <a:ext cx="2736304" cy="364840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9" t="20555" r="37767" b="58889"/>
          <a:stretch/>
        </p:blipFill>
        <p:spPr>
          <a:xfrm>
            <a:off x="5148064" y="1556792"/>
            <a:ext cx="2696964" cy="14097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570054"/>
            <a:ext cx="2211710" cy="29489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284984"/>
            <a:ext cx="2355726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32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476672"/>
            <a:ext cx="6080463" cy="936104"/>
          </a:xfrm>
        </p:spPr>
        <p:txBody>
          <a:bodyPr/>
          <a:lstStyle/>
          <a:p>
            <a:pPr algn="ctr"/>
            <a:r>
              <a:rPr lang="ru-RU" dirty="0"/>
              <a:t>Медицинский блок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4336447-2CE7-174E-902B-D347AB406B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19172" y="2071238"/>
            <a:ext cx="4773150" cy="357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2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6512511" cy="1143000"/>
          </a:xfrm>
        </p:spPr>
        <p:txBody>
          <a:bodyPr/>
          <a:lstStyle/>
          <a:p>
            <a:pPr algn="ctr"/>
            <a:r>
              <a:rPr lang="ru-RU" sz="2800" dirty="0"/>
              <a:t>Санитарно-гигиенические помещения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15035"/>
            <a:ext cx="2939819" cy="22048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34" b="12250"/>
          <a:stretch/>
        </p:blipFill>
        <p:spPr>
          <a:xfrm>
            <a:off x="5940152" y="1628800"/>
            <a:ext cx="2180208" cy="309321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D246C68-859A-9949-B3EE-C0ABE8714C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417467"/>
            <a:ext cx="2106234" cy="280831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4CEAE1-8BC9-C249-BA7E-063F594AA52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005064"/>
            <a:ext cx="1965395" cy="262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3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BC6EC59-8D9D-F445-BE21-7860798DB8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1" y="1973189"/>
            <a:ext cx="2053991" cy="154049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401" y="1743375"/>
            <a:ext cx="2459765" cy="184482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620688"/>
            <a:ext cx="6512511" cy="1143000"/>
          </a:xfrm>
        </p:spPr>
        <p:txBody>
          <a:bodyPr/>
          <a:lstStyle/>
          <a:p>
            <a:pPr algn="ctr"/>
            <a:r>
              <a:rPr lang="ru-RU" sz="2800" dirty="0"/>
              <a:t>Санитарно-гигиеническое состояние групповых помещений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76" y="2058712"/>
            <a:ext cx="2537717" cy="19032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07"/>
          <a:stretch/>
        </p:blipFill>
        <p:spPr>
          <a:xfrm>
            <a:off x="6947581" y="1600436"/>
            <a:ext cx="2053991" cy="253305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313A99-D22C-924A-B56A-F9151A867A6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75210"/>
            <a:ext cx="2732216" cy="204916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D471D7B-5865-5D4B-9B48-F36C079798C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00" b="8755"/>
          <a:stretch/>
        </p:blipFill>
        <p:spPr>
          <a:xfrm>
            <a:off x="5580112" y="4075210"/>
            <a:ext cx="2011869" cy="267693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5AAB0B1-41E4-0149-B35B-F704EE4DAA2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780" y="3383774"/>
            <a:ext cx="2784163" cy="208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25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5B6D188-4654-B84C-BE37-6F23BBC6E5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721" y="1780934"/>
            <a:ext cx="2777067" cy="2082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92696"/>
            <a:ext cx="6512511" cy="1143000"/>
          </a:xfrm>
        </p:spPr>
        <p:txBody>
          <a:bodyPr/>
          <a:lstStyle/>
          <a:p>
            <a:pPr algn="ctr"/>
            <a:r>
              <a:rPr lang="ru-RU" sz="2800" dirty="0"/>
              <a:t>Санитарное состояние спальных помещений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17" y="1556792"/>
            <a:ext cx="2363755" cy="17728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535" y="2432241"/>
            <a:ext cx="2065094" cy="275345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0271828-B35C-5947-94E9-DB1CF18830F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709" y="4142024"/>
            <a:ext cx="3132584" cy="23494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53"/>
          <a:stretch/>
        </p:blipFill>
        <p:spPr>
          <a:xfrm rot="10800000" flipV="1">
            <a:off x="6968766" y="1598446"/>
            <a:ext cx="1872208" cy="226528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4E8060D-68F9-E045-84C1-2535A696D01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59" y="3932443"/>
            <a:ext cx="2076450" cy="27686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FF9646D-5F6A-D94E-B398-8751577F6E6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255676"/>
            <a:ext cx="1684412" cy="224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2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6512511" cy="1143000"/>
          </a:xfrm>
        </p:spPr>
        <p:txBody>
          <a:bodyPr/>
          <a:lstStyle/>
          <a:p>
            <a:pPr algn="ctr"/>
            <a:r>
              <a:rPr lang="ru-RU" sz="3200" dirty="0"/>
              <a:t>Методический кабинет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B6B40F-E960-9C40-85D3-3894BCED32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466"/>
          <a:stretch/>
        </p:blipFill>
        <p:spPr>
          <a:xfrm rot="5400000">
            <a:off x="2829419" y="1669353"/>
            <a:ext cx="3948999" cy="3723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3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512511" cy="1143000"/>
          </a:xfrm>
        </p:spPr>
        <p:txBody>
          <a:bodyPr/>
          <a:lstStyle/>
          <a:p>
            <a:r>
              <a:rPr lang="ru-RU" dirty="0"/>
              <a:t>Физкультурный зал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49B4111-296B-FA4E-92B4-53113DF761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9203" y="2000292"/>
            <a:ext cx="3044957" cy="22837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83E32F7-A7EC-7948-8D31-32F0795C0D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83568" y="3125544"/>
            <a:ext cx="2756925" cy="20676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33CBFF6-AAB6-0F4D-BC7D-F72DAE6E80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03048" y="3341567"/>
            <a:ext cx="2756926" cy="206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51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512511" cy="1143000"/>
          </a:xfrm>
        </p:spPr>
        <p:txBody>
          <a:bodyPr/>
          <a:lstStyle/>
          <a:p>
            <a:r>
              <a:rPr lang="ru-RU" dirty="0"/>
              <a:t>Музыкальный зал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3901DE2-CBFE-6B45-8922-5B193DF6EA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587" y="1821160"/>
            <a:ext cx="3391925" cy="254394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C8E159-83D3-2741-BC57-C561F38F7C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573" y="3212976"/>
            <a:ext cx="3391925" cy="254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7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620688"/>
            <a:ext cx="6512511" cy="1143000"/>
          </a:xfrm>
        </p:spPr>
        <p:txBody>
          <a:bodyPr/>
          <a:lstStyle/>
          <a:p>
            <a:pPr algn="ctr"/>
            <a:r>
              <a:rPr lang="ru-RU" sz="3200" dirty="0"/>
              <a:t>Кабинеты учителей-логопедов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4282039-3CC7-1547-9E15-3DA0362863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3044" y="2178614"/>
            <a:ext cx="3573015" cy="267976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42C6749-7480-C147-9921-C67B8FDE0C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97474" y="2182577"/>
            <a:ext cx="3604717" cy="270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43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6895" y="476672"/>
            <a:ext cx="6512511" cy="1143000"/>
          </a:xfrm>
        </p:spPr>
        <p:txBody>
          <a:bodyPr/>
          <a:lstStyle/>
          <a:p>
            <a:pPr algn="ctr"/>
            <a:r>
              <a:rPr lang="ru-RU" sz="2800" dirty="0"/>
              <a:t>Воспитательно-образовательная среда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1707654" cy="22768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655780"/>
            <a:ext cx="1707654" cy="22768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3" y="1340768"/>
            <a:ext cx="1674187" cy="22322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699998"/>
            <a:ext cx="1674490" cy="22326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50" y="3717073"/>
            <a:ext cx="1823368" cy="243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0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6512511" cy="1143000"/>
          </a:xfrm>
        </p:spPr>
        <p:txBody>
          <a:bodyPr/>
          <a:lstStyle/>
          <a:p>
            <a:pPr algn="ctr"/>
            <a:r>
              <a:rPr lang="ru-RU" sz="2400" dirty="0"/>
              <a:t>Санитарное состояние помещений детского сада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760736"/>
            <a:ext cx="2817372" cy="37564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340" y="1772816"/>
            <a:ext cx="280831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62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692696"/>
            <a:ext cx="6512511" cy="1143000"/>
          </a:xfrm>
        </p:spPr>
        <p:txBody>
          <a:bodyPr/>
          <a:lstStyle/>
          <a:p>
            <a:pPr algn="ctr"/>
            <a:r>
              <a:rPr lang="ru-RU" sz="2800" dirty="0"/>
              <a:t>Безопасная среда в ДОУ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8760"/>
            <a:ext cx="2160240" cy="2880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725339"/>
            <a:ext cx="2304256" cy="30723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895" y="3356992"/>
            <a:ext cx="2211710" cy="294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9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512511" cy="1143000"/>
          </a:xfrm>
        </p:spPr>
        <p:txBody>
          <a:bodyPr/>
          <a:lstStyle/>
          <a:p>
            <a:pPr algn="ctr"/>
            <a:r>
              <a:rPr lang="ru-RU" sz="3200" dirty="0"/>
              <a:t>Доступность администрации</a:t>
            </a:r>
          </a:p>
        </p:txBody>
      </p:sp>
      <p:pic>
        <p:nvPicPr>
          <p:cNvPr id="5" name="Рисунок 4" descr="IMG_72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43706" y="1952837"/>
            <a:ext cx="5472609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25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5CC3A3-9071-F049-8B24-D63301C55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624" y="548680"/>
            <a:ext cx="6512511" cy="1143000"/>
          </a:xfrm>
        </p:spPr>
        <p:txBody>
          <a:bodyPr/>
          <a:lstStyle/>
          <a:p>
            <a:pPr algn="ctr"/>
            <a:r>
              <a:rPr lang="ru-RU" dirty="0">
                <a:hlinkClick r:id="rId2"/>
              </a:rPr>
              <a:t>Новости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5604DC3-8F48-FE42-89E3-40C400AA7096}"/>
              </a:ext>
            </a:extLst>
          </p:cNvPr>
          <p:cNvSpPr/>
          <p:nvPr/>
        </p:nvSpPr>
        <p:spPr>
          <a:xfrm>
            <a:off x="3075176" y="8315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5" name="Рисунок 4" descr="IMG_E71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5974" y="1267764"/>
            <a:ext cx="2419202" cy="1660110"/>
          </a:xfrm>
          <a:prstGeom prst="rect">
            <a:avLst/>
          </a:prstGeom>
        </p:spPr>
      </p:pic>
      <p:pic>
        <p:nvPicPr>
          <p:cNvPr id="6" name="Рисунок 5" descr="IMG_E719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2198" y="1449864"/>
            <a:ext cx="2324741" cy="1661415"/>
          </a:xfrm>
          <a:prstGeom prst="rect">
            <a:avLst/>
          </a:prstGeom>
        </p:spPr>
      </p:pic>
      <p:pic>
        <p:nvPicPr>
          <p:cNvPr id="9" name="Рисунок 8" descr="IMG_E72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86578" y="1110916"/>
            <a:ext cx="1714480" cy="2339313"/>
          </a:xfrm>
          <a:prstGeom prst="rect">
            <a:avLst/>
          </a:prstGeom>
        </p:spPr>
      </p:pic>
      <p:pic>
        <p:nvPicPr>
          <p:cNvPr id="11" name="Рисунок 10" descr="IMG_E719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3240022"/>
            <a:ext cx="2663536" cy="1882233"/>
          </a:xfrm>
          <a:prstGeom prst="rect">
            <a:avLst/>
          </a:prstGeom>
        </p:spPr>
      </p:pic>
      <p:pic>
        <p:nvPicPr>
          <p:cNvPr id="7" name="Рисунок 6" descr="IMG_E719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78010" y="3789040"/>
            <a:ext cx="2444840" cy="1766804"/>
          </a:xfrm>
          <a:prstGeom prst="rect">
            <a:avLst/>
          </a:prstGeom>
        </p:spPr>
      </p:pic>
      <p:pic>
        <p:nvPicPr>
          <p:cNvPr id="12" name="Рисунок 11" descr="IMG_7195.PNG"/>
          <p:cNvPicPr>
            <a:picLocks noChangeAspect="1"/>
          </p:cNvPicPr>
          <p:nvPr/>
        </p:nvPicPr>
        <p:blipFill rotWithShape="1">
          <a:blip r:embed="rId8" cstate="print"/>
          <a:srcRect t="53646" b="12953"/>
          <a:stretch/>
        </p:blipFill>
        <p:spPr>
          <a:xfrm>
            <a:off x="3683082" y="4181139"/>
            <a:ext cx="2245580" cy="162412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477"/>
          <a:stretch/>
        </p:blipFill>
        <p:spPr bwMode="auto">
          <a:xfrm>
            <a:off x="3803833" y="2927874"/>
            <a:ext cx="1938337" cy="122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500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1249</TotalTime>
  <Words>342</Words>
  <Application>Microsoft Office PowerPoint</Application>
  <PresentationFormat>Экран (4:3)</PresentationFormat>
  <Paragraphs>56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6" baseType="lpstr">
      <vt:lpstr>Georgia</vt:lpstr>
      <vt:lpstr>Monotype Corsiva</vt:lpstr>
      <vt:lpstr>Times New Roman</vt:lpstr>
      <vt:lpstr>Trebuchet MS</vt:lpstr>
      <vt:lpstr>Воздушный поток</vt:lpstr>
      <vt:lpstr>Критерии независимой оценки качества условий осуществления образовательной деятельности в 2020-2021 году</vt:lpstr>
      <vt:lpstr>Открытость и доступность информации об образовательной организации</vt:lpstr>
      <vt:lpstr>Презентация PowerPoint</vt:lpstr>
      <vt:lpstr>Презентация PowerPoint</vt:lpstr>
      <vt:lpstr>Образовательные услуги ДОУ</vt:lpstr>
      <vt:lpstr>Дополнительные образовательные услуги</vt:lpstr>
      <vt:lpstr>Стенды специалистов</vt:lpstr>
      <vt:lpstr>Охрана труда и безопасность в ДОУ </vt:lpstr>
      <vt:lpstr>Презентация PowerPoint</vt:lpstr>
      <vt:lpstr>«Питание и меню»</vt:lpstr>
      <vt:lpstr>Презентация PowerPoint</vt:lpstr>
      <vt:lpstr>Учредителем Учреждения и собственником его имущества является муниципальное образование городской округ Королёв Московской области в лице Администрации городского округа Королёв Московской области.  Глава городского округа Королёв Московской области: Ходырев Александр Николаевич http://hodirev.ru/ Адрес электронной почты: a.hodyrev@korolev.ru Instagram: a.hodyrev Адрес Администрации городского округа Королёв Московской области: 141070, Московская область, город Королёв, улица Октябрьская, дом 4 Интернет-приёмная Администрации города: http://www.korolev.ru/main/ireception/writeq  Функции и полномочия Учредителя, за исключением функций и полномочий собственника имущества, осуществляет Комитет образования Администрации городского округа Королёв Московской области.  Председатель Комитета образования Администрации городского округа Королёв Московской области: Ваврик Ирина Валерьевна Телефон: +7 (495) 516-88-17 Адрес электронной почты: vavrik-iv@mail.ru Instagram: vavrik_irina Прием по личным вопросам: первый и третий понедельник месяца по предварительной записи. Адрес Комитета образования Администрации городского округа Королёв Московской области: 141070, Московская область, город Королёв, улица Октябрьская, дом 8а  Заведующий МБДОУ «Детский сад № 47»: Гончарова Людмила Вячеславовна. Юридический адрес: 141090, Московская область, город Королёв, микрорайон Юбилейный, улица М.М. Глинкина, дом 5 Телефон: +7 (495) 515-41-82</vt:lpstr>
      <vt:lpstr>Презентация PowerPoint</vt:lpstr>
      <vt:lpstr>Платные образовательные услуги  </vt:lpstr>
      <vt:lpstr>Рабочая программа ДОУ Учебный план Образовательная программа ДОУ</vt:lpstr>
      <vt:lpstr>Образовательные стандарты</vt:lpstr>
      <vt:lpstr>Руководство. Педагогический состав</vt:lpstr>
      <vt:lpstr>Материально-техническое обеспечение и оснащенность образовательного процесса</vt:lpstr>
      <vt:lpstr>Презентация PowerPoint</vt:lpstr>
      <vt:lpstr>    Порядок зачисления воспитанников </vt:lpstr>
      <vt:lpstr>Презентация PowerPoint</vt:lpstr>
      <vt:lpstr>Бесплатные кружки</vt:lpstr>
      <vt:lpstr>Наши достижения </vt:lpstr>
      <vt:lpstr>  </vt:lpstr>
      <vt:lpstr>Навигация по ДОУ</vt:lpstr>
      <vt:lpstr>Соблюдение питьевого режима в группах и пищеблоке</vt:lpstr>
      <vt:lpstr>Пищеблок</vt:lpstr>
      <vt:lpstr>Прачечная</vt:lpstr>
      <vt:lpstr>Медицинский блок</vt:lpstr>
      <vt:lpstr>Санитарно-гигиенические помещения </vt:lpstr>
      <vt:lpstr>Санитарно-гигиеническое состояние групповых помещений</vt:lpstr>
      <vt:lpstr>Санитарное состояние спальных помещений</vt:lpstr>
      <vt:lpstr>Методический кабинет</vt:lpstr>
      <vt:lpstr>Физкультурный зал</vt:lpstr>
      <vt:lpstr>Музыкальный зал</vt:lpstr>
      <vt:lpstr>Кабинеты учителей-логопедов</vt:lpstr>
      <vt:lpstr>Воспитательно-образовательная среда</vt:lpstr>
      <vt:lpstr>Санитарное состояние помещений детского сада</vt:lpstr>
      <vt:lpstr>Безопасная среда в ДОУ</vt:lpstr>
      <vt:lpstr>Доступность администрации</vt:lpstr>
      <vt:lpstr>Новости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Критерии независимой оценки качества условий осуществления образовательной деятельности в 2019 году</dc:title>
  <dc:creator>Елена Елена</dc:creator>
  <cp:lastModifiedBy>Светлана</cp:lastModifiedBy>
  <cp:revision>79</cp:revision>
  <dcterms:modified xsi:type="dcterms:W3CDTF">2021-04-28T08:51:07Z</dcterms:modified>
</cp:coreProperties>
</file>